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</p:sldMasterIdLst>
  <p:sldIdLst>
    <p:sldId id="286" r:id="rId5"/>
    <p:sldId id="300" r:id="rId6"/>
    <p:sldId id="312" r:id="rId7"/>
    <p:sldId id="276" r:id="rId8"/>
    <p:sldId id="302" r:id="rId9"/>
    <p:sldId id="303" r:id="rId10"/>
    <p:sldId id="304" r:id="rId11"/>
    <p:sldId id="307" r:id="rId12"/>
    <p:sldId id="305" r:id="rId13"/>
    <p:sldId id="31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ielle Stewart" initials="DS" lastIdx="0" clrIdx="0">
    <p:extLst>
      <p:ext uri="{19B8F6BF-5375-455C-9EA6-DF929625EA0E}">
        <p15:presenceInfo xmlns:p15="http://schemas.microsoft.com/office/powerpoint/2012/main" userId="S-1-5-21-2101819216-123994221-385898449-462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CFD5EA"/>
    <a:srgbClr val="E9EBF5"/>
    <a:srgbClr val="FF9933"/>
    <a:srgbClr val="FAE87E"/>
    <a:srgbClr val="326CF4"/>
    <a:srgbClr val="3B7CFA"/>
    <a:srgbClr val="3E8E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D29B66-A529-4AD0-8C2E-469540C613A6}" v="3" dt="2023-01-19T14:07:25.0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47" autoAdjust="0"/>
    <p:restoredTop sz="94660"/>
  </p:normalViewPr>
  <p:slideViewPr>
    <p:cSldViewPr snapToGrid="0">
      <p:cViewPr varScale="1">
        <p:scale>
          <a:sx n="63" d="100"/>
          <a:sy n="63" d="100"/>
        </p:scale>
        <p:origin x="89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sby, Amanda" userId="1adf09c7-4ef1-47a5-8e23-60700b8945a9" providerId="ADAL" clId="{C4D29B66-A529-4AD0-8C2E-469540C613A6}"/>
    <pc:docChg chg="undo custSel modSld">
      <pc:chgData name="Mosby, Amanda" userId="1adf09c7-4ef1-47a5-8e23-60700b8945a9" providerId="ADAL" clId="{C4D29B66-A529-4AD0-8C2E-469540C613A6}" dt="2023-01-19T14:07:32.691" v="96" actId="1076"/>
      <pc:docMkLst>
        <pc:docMk/>
      </pc:docMkLst>
      <pc:sldChg chg="modSp mod">
        <pc:chgData name="Mosby, Amanda" userId="1adf09c7-4ef1-47a5-8e23-60700b8945a9" providerId="ADAL" clId="{C4D29B66-A529-4AD0-8C2E-469540C613A6}" dt="2023-01-19T14:07:32.691" v="96" actId="1076"/>
        <pc:sldMkLst>
          <pc:docMk/>
          <pc:sldMk cId="1729760159" sldId="305"/>
        </pc:sldMkLst>
        <pc:spChg chg="mod">
          <ac:chgData name="Mosby, Amanda" userId="1adf09c7-4ef1-47a5-8e23-60700b8945a9" providerId="ADAL" clId="{C4D29B66-A529-4AD0-8C2E-469540C613A6}" dt="2023-01-19T14:07:27.697" v="95" actId="20577"/>
          <ac:spMkLst>
            <pc:docMk/>
            <pc:sldMk cId="1729760159" sldId="305"/>
            <ac:spMk id="17411" creationId="{00000000-0000-0000-0000-000000000000}"/>
          </ac:spMkLst>
        </pc:spChg>
        <pc:spChg chg="mod">
          <ac:chgData name="Mosby, Amanda" userId="1adf09c7-4ef1-47a5-8e23-60700b8945a9" providerId="ADAL" clId="{C4D29B66-A529-4AD0-8C2E-469540C613A6}" dt="2023-01-19T14:03:52.791" v="28" actId="20577"/>
          <ac:spMkLst>
            <pc:docMk/>
            <pc:sldMk cId="1729760159" sldId="305"/>
            <ac:spMk id="30724" creationId="{00000000-0000-0000-0000-000000000000}"/>
          </ac:spMkLst>
        </pc:spChg>
        <pc:picChg chg="mod">
          <ac:chgData name="Mosby, Amanda" userId="1adf09c7-4ef1-47a5-8e23-60700b8945a9" providerId="ADAL" clId="{C4D29B66-A529-4AD0-8C2E-469540C613A6}" dt="2023-01-19T14:07:32.691" v="96" actId="1076"/>
          <ac:picMkLst>
            <pc:docMk/>
            <pc:sldMk cId="1729760159" sldId="305"/>
            <ac:picMk id="7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0379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>
            <a:extLst>
              <a:ext uri="{FF2B5EF4-FFF2-40B4-BE49-F238E27FC236}">
                <a16:creationId xmlns:a16="http://schemas.microsoft.com/office/drawing/2014/main" id="{7006507A-4D8B-5C48-8AE3-C7A07B861A9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2192000" cy="46459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7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008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>
            <a:extLst>
              <a:ext uri="{FF2B5EF4-FFF2-40B4-BE49-F238E27FC236}">
                <a16:creationId xmlns:a16="http://schemas.microsoft.com/office/drawing/2014/main" id="{7006507A-4D8B-5C48-8AE3-C7A07B861A9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80592" y="-1"/>
            <a:ext cx="3515841" cy="59401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7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807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642227E0-22D1-A441-9838-524E2B7E2E2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466266" y="0"/>
            <a:ext cx="3725735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7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876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en-US" altLang="zh-CN"/>
              <a:t>Click to edit Master title style</a:t>
            </a:r>
            <a:endParaRPr kumimoji="1"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zh-CN"/>
              <a:t>Click to edit Master subtitle style</a:t>
            </a:r>
            <a:endParaRPr kumimoji="1"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C711EB43-75F0-6B45-A58D-09100B216834}" type="datetimeFigureOut">
              <a:rPr kumimoji="1" lang="zh-CN" altLang="en-US" smtClean="0"/>
              <a:t>2023/1/19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7AFD0129-565B-DF4C-87DF-BFBEDF1D15D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06160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76794" tIns="38397" rIns="76794" bIns="38397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838419" y="365126"/>
            <a:ext cx="10515163" cy="1325563"/>
          </a:xfrm>
          <a:prstGeom prst="rect">
            <a:avLst/>
          </a:prstGeom>
        </p:spPr>
        <p:txBody>
          <a:bodyPr vert="horz" lIns="38405" tIns="19202" rIns="38405" bIns="1920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11612238" y="282412"/>
            <a:ext cx="321800" cy="200655"/>
          </a:xfrm>
          <a:prstGeom prst="rect">
            <a:avLst/>
          </a:prstGeom>
          <a:noFill/>
        </p:spPr>
        <p:txBody>
          <a:bodyPr wrap="none" lIns="76794" tIns="38397" rIns="76794" bIns="38397" rtlCol="0">
            <a:spAutoFit/>
          </a:bodyPr>
          <a:lstStyle/>
          <a:p>
            <a:pPr algn="ctr"/>
            <a:fld id="{260E2A6B-A809-4840-BF14-8648BC0BDF87}" type="slidenum">
              <a:rPr lang="id-ID" sz="800" b="1" i="0" smtClean="0">
                <a:solidFill>
                  <a:schemeClr val="bg1">
                    <a:lumMod val="75000"/>
                  </a:schemeClr>
                </a:solidFill>
                <a:latin typeface="Montserrat" charset="0"/>
                <a:ea typeface="Montserrat" charset="0"/>
                <a:cs typeface="Montserrat" charset="0"/>
              </a:rPr>
              <a:pPr algn="ctr"/>
              <a:t>‹#›</a:t>
            </a:fld>
            <a:r>
              <a:rPr lang="id-ID" sz="800" b="1" i="0" dirty="0">
                <a:solidFill>
                  <a:schemeClr val="bg1">
                    <a:lumMod val="75000"/>
                  </a:schemeClr>
                </a:solidFill>
                <a:latin typeface="Montserrat" charset="0"/>
                <a:ea typeface="Montserrat" charset="0"/>
                <a:cs typeface="Montserrat" charset="0"/>
              </a:rPr>
              <a:t>  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11603053" y="495599"/>
            <a:ext cx="275455" cy="1988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 sz="1800" b="0" i="0" dirty="0">
              <a:latin typeface="Montserrat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809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</p:sldLayoutIdLst>
  <p:hf hdr="0" ftr="0" dt="0"/>
  <p:txStyles>
    <p:titleStyle>
      <a:lvl1pPr algn="l" defTabSz="767942" rtl="0" eaLnBrk="1" latinLnBrk="0" hangingPunct="1">
        <a:lnSpc>
          <a:spcPct val="90000"/>
        </a:lnSpc>
        <a:spcBef>
          <a:spcPct val="0"/>
        </a:spcBef>
        <a:buNone/>
        <a:defRPr lang="en-US" sz="1700" b="0" i="0" kern="1200">
          <a:solidFill>
            <a:schemeClr val="tx1"/>
          </a:solidFill>
          <a:latin typeface="Montserrat Light" charset="0"/>
          <a:ea typeface="Montserrat Light" charset="0"/>
          <a:cs typeface="Montserrat Light" charset="0"/>
        </a:defRPr>
      </a:lvl1pPr>
    </p:titleStyle>
    <p:bodyStyle>
      <a:lvl1pPr marL="0" indent="0" algn="l" defTabSz="767942" rtl="0" eaLnBrk="1" latinLnBrk="0" hangingPunct="1">
        <a:lnSpc>
          <a:spcPct val="90000"/>
        </a:lnSpc>
        <a:spcBef>
          <a:spcPts val="840"/>
        </a:spcBef>
        <a:buFont typeface="Arial" charset="0"/>
        <a:buNone/>
        <a:defRPr lang="en-US" sz="20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1pPr>
      <a:lvl2pPr marL="383971" indent="0" algn="l" defTabSz="767942" rtl="0" eaLnBrk="1" latinLnBrk="0" hangingPunct="1">
        <a:lnSpc>
          <a:spcPct val="90000"/>
        </a:lnSpc>
        <a:spcBef>
          <a:spcPts val="420"/>
        </a:spcBef>
        <a:buFont typeface="Arial" charset="0"/>
        <a:buNone/>
        <a:defRPr lang="en-US" sz="17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2pPr>
      <a:lvl3pPr marL="767942" indent="0" algn="l" defTabSz="767942" rtl="0" eaLnBrk="1" latinLnBrk="0" hangingPunct="1">
        <a:lnSpc>
          <a:spcPct val="90000"/>
        </a:lnSpc>
        <a:spcBef>
          <a:spcPts val="420"/>
        </a:spcBef>
        <a:buFont typeface="Arial" charset="0"/>
        <a:buNone/>
        <a:defRPr lang="en-US" sz="15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3pPr>
      <a:lvl4pPr marL="1151913" indent="0" algn="l" defTabSz="767942" rtl="0" eaLnBrk="1" latinLnBrk="0" hangingPunct="1">
        <a:lnSpc>
          <a:spcPct val="90000"/>
        </a:lnSpc>
        <a:spcBef>
          <a:spcPts val="420"/>
        </a:spcBef>
        <a:buFont typeface="Arial" charset="0"/>
        <a:buNone/>
        <a:defRPr lang="en-US" sz="13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4pPr>
      <a:lvl5pPr marL="1535885" indent="0" algn="l" defTabSz="767942" rtl="0" eaLnBrk="1" latinLnBrk="0" hangingPunct="1">
        <a:lnSpc>
          <a:spcPct val="90000"/>
        </a:lnSpc>
        <a:spcBef>
          <a:spcPts val="420"/>
        </a:spcBef>
        <a:buFont typeface="Arial" charset="0"/>
        <a:buNone/>
        <a:defRPr lang="en-US" sz="1300" kern="1200" dirty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5pPr>
      <a:lvl6pPr marL="2111841" indent="-191986" algn="l" defTabSz="76794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95813" indent="-191986" algn="l" defTabSz="76794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79784" indent="-191986" algn="l" defTabSz="76794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63755" indent="-191986" algn="l" defTabSz="76794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4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3971" algn="l" defTabSz="76794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7942" algn="l" defTabSz="76794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51913" algn="l" defTabSz="76794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35885" algn="l" defTabSz="76794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19856" algn="l" defTabSz="76794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03827" algn="l" defTabSz="76794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87798" algn="l" defTabSz="76794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71770" algn="l" defTabSz="76794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XCDJakWzJWM" TargetMode="External"/><Relationship Id="rId5" Type="http://schemas.openxmlformats.org/officeDocument/2006/relationships/image" Target="../media/image7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ngall.com/clapping-hands-png/download/41948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researchleap.com/product/data-collection-2/" TargetMode="Externa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ontent Placeholder 1"/>
          <p:cNvSpPr>
            <a:spLocks noGrp="1"/>
          </p:cNvSpPr>
          <p:nvPr>
            <p:ph idx="4294967295"/>
          </p:nvPr>
        </p:nvSpPr>
        <p:spPr>
          <a:xfrm>
            <a:off x="888491" y="3062711"/>
            <a:ext cx="10920542" cy="282342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4800" b="1" dirty="0">
                <a:latin typeface="+mn-lt"/>
              </a:rPr>
              <a:t>Annual Report </a:t>
            </a:r>
          </a:p>
          <a:p>
            <a:pPr algn="ctr">
              <a:defRPr/>
            </a:pPr>
            <a:r>
              <a:rPr lang="en-US" sz="4800" dirty="0">
                <a:latin typeface="+mn-lt"/>
              </a:rPr>
              <a:t>Executive Summary</a:t>
            </a:r>
          </a:p>
          <a:p>
            <a:pPr algn="ctr">
              <a:defRPr/>
            </a:pPr>
            <a:r>
              <a:rPr lang="en-US" sz="4800" dirty="0">
                <a:latin typeface="+mn-lt"/>
              </a:rPr>
              <a:t>FY 2022</a:t>
            </a:r>
          </a:p>
        </p:txBody>
      </p:sp>
      <p:sp>
        <p:nvSpPr>
          <p:cNvPr id="30724" name="TextBox 2"/>
          <p:cNvSpPr txBox="1">
            <a:spLocks noChangeArrowheads="1"/>
          </p:cNvSpPr>
          <p:nvPr/>
        </p:nvSpPr>
        <p:spPr bwMode="auto">
          <a:xfrm>
            <a:off x="968829" y="1440857"/>
            <a:ext cx="1000397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767942">
              <a:defRPr/>
            </a:pPr>
            <a:r>
              <a:rPr lang="en-US" sz="4800" b="1" dirty="0">
                <a:solidFill>
                  <a:srgbClr val="333B3B"/>
                </a:solidFill>
              </a:rPr>
              <a:t>Washington</a:t>
            </a:r>
            <a:r>
              <a:rPr lang="en-US" sz="3600" b="1" dirty="0">
                <a:solidFill>
                  <a:srgbClr val="333B3B"/>
                </a:solidFill>
              </a:rPr>
              <a:t> </a:t>
            </a:r>
            <a:r>
              <a:rPr lang="en-US" sz="4400" b="1" dirty="0">
                <a:solidFill>
                  <a:srgbClr val="333B3B"/>
                </a:solidFill>
              </a:rPr>
              <a:t>County Zero Suicide Program</a:t>
            </a: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>
            <a:off x="1085959" y="2323966"/>
            <a:ext cx="9777984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A close up of a sign&#10;&#10;Description automatically generated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983" y="5401225"/>
            <a:ext cx="1271016" cy="127101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1242" y="5308721"/>
            <a:ext cx="2103116" cy="136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028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Box 2"/>
          <p:cNvSpPr txBox="1">
            <a:spLocks noChangeArrowheads="1"/>
          </p:cNvSpPr>
          <p:nvPr/>
        </p:nvSpPr>
        <p:spPr bwMode="auto">
          <a:xfrm>
            <a:off x="770715" y="267045"/>
            <a:ext cx="1000397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767942">
              <a:defRPr/>
            </a:pPr>
            <a:r>
              <a:rPr lang="en-US" sz="4400" b="1" dirty="0">
                <a:solidFill>
                  <a:srgbClr val="333B3B"/>
                </a:solidFill>
              </a:rPr>
              <a:t>Mustache Moment</a:t>
            </a: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>
            <a:off x="888491" y="1036487"/>
            <a:ext cx="8081338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A close up of a sign&#10;&#10;Description automatically generated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983" y="5401225"/>
            <a:ext cx="1271016" cy="127101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1242" y="5308721"/>
            <a:ext cx="2103116" cy="136352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030D82A-DD4B-45B2-83DD-146BFF4A394E}"/>
              </a:ext>
            </a:extLst>
          </p:cNvPr>
          <p:cNvSpPr/>
          <p:nvPr/>
        </p:nvSpPr>
        <p:spPr>
          <a:xfrm>
            <a:off x="2275841" y="2032046"/>
            <a:ext cx="65396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7" name="Online Media 6" title="Mustache Moments #1">
            <a:hlinkClick r:id="" action="ppaction://media"/>
            <a:extLst>
              <a:ext uri="{FF2B5EF4-FFF2-40B4-BE49-F238E27FC236}">
                <a16:creationId xmlns:a16="http://schemas.microsoft.com/office/drawing/2014/main" id="{66FF0FDD-E12C-4E53-8648-A9FBCBD9C74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2783840" y="1565910"/>
            <a:ext cx="6653881" cy="3742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78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ontent Placeholder 1"/>
          <p:cNvSpPr>
            <a:spLocks noGrp="1"/>
          </p:cNvSpPr>
          <p:nvPr>
            <p:ph idx="4294967295"/>
          </p:nvPr>
        </p:nvSpPr>
        <p:spPr>
          <a:xfrm>
            <a:off x="2596737" y="1884655"/>
            <a:ext cx="8819408" cy="4530000"/>
          </a:xfrm>
        </p:spPr>
        <p:txBody>
          <a:bodyPr>
            <a:normAutofit fontScale="25000" lnSpcReduction="20000"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8000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Block Island Library</a:t>
            </a:r>
            <a:endParaRPr lang="en-US" sz="8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8000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Block Island Medical Center</a:t>
            </a:r>
            <a:endParaRPr lang="en-US" sz="8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8000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Chariho</a:t>
            </a:r>
            <a:r>
              <a:rPr lang="en-US" sz="8000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Youth Task Force</a:t>
            </a:r>
            <a:endParaRPr lang="en-US" sz="8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8000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Charlestown</a:t>
            </a:r>
            <a:r>
              <a:rPr lang="en-US" sz="8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8000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Recreation Center</a:t>
            </a:r>
            <a:endParaRPr lang="en-US" sz="8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8000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Chris Collins Foundation</a:t>
            </a:r>
            <a:endParaRPr lang="en-US" sz="8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8000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Gateway Healthcare</a:t>
            </a:r>
            <a:endParaRPr lang="en-US" sz="8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8000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Hope Recovery Center</a:t>
            </a:r>
            <a:endParaRPr lang="en-US" sz="8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8000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South County Health</a:t>
            </a:r>
            <a:endParaRPr lang="en-US" sz="8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8000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Warren Alpert Medical School of Brown University </a:t>
            </a:r>
            <a:endParaRPr lang="en-US" sz="8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8000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Thundermist</a:t>
            </a:r>
            <a:r>
              <a:rPr lang="en-US" sz="8000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Health Center</a:t>
            </a:r>
            <a:endParaRPr lang="en-US" sz="8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8000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URI Health Services</a:t>
            </a:r>
            <a:endParaRPr lang="en-US" sz="8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8000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Wakefield Baptist Church</a:t>
            </a:r>
            <a:endParaRPr lang="en-US" sz="8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8000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WellOne</a:t>
            </a:r>
            <a:endParaRPr lang="en-US" sz="8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8000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Westerly Basic Needs Network</a:t>
            </a:r>
            <a:endParaRPr lang="en-US" sz="8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8000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Westerly Hospital</a:t>
            </a:r>
            <a:endParaRPr lang="en-US" sz="8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8000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Wood River Health Services</a:t>
            </a:r>
            <a:endParaRPr lang="en-US" sz="8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800"/>
              </a:spcAft>
            </a:pP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07000"/>
              </a:lnSpc>
              <a:spcBef>
                <a:spcPts val="0"/>
              </a:spcBef>
            </a:pPr>
            <a:r>
              <a:rPr lang="en-US" sz="4800" dirty="0">
                <a:latin typeface="+mn-lt"/>
              </a:rPr>
              <a:t>	</a:t>
            </a:r>
            <a:endParaRPr lang="en-US" sz="4800" b="1" dirty="0">
              <a:latin typeface="+mn-lt"/>
            </a:endParaRPr>
          </a:p>
        </p:txBody>
      </p:sp>
      <p:sp>
        <p:nvSpPr>
          <p:cNvPr id="30724" name="TextBox 2"/>
          <p:cNvSpPr txBox="1">
            <a:spLocks noChangeArrowheads="1"/>
          </p:cNvSpPr>
          <p:nvPr/>
        </p:nvSpPr>
        <p:spPr bwMode="auto">
          <a:xfrm>
            <a:off x="888491" y="487492"/>
            <a:ext cx="1000397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defTabSz="767942">
              <a:defRPr/>
            </a:pPr>
            <a:r>
              <a:rPr lang="en-US" sz="3600" b="1" dirty="0">
                <a:solidFill>
                  <a:srgbClr val="333B3B"/>
                </a:solidFill>
              </a:rPr>
              <a:t>WCZSP County-Wide Leadership Team </a:t>
            </a:r>
          </a:p>
          <a:p>
            <a:pPr algn="ctr" defTabSz="767942">
              <a:defRPr/>
            </a:pPr>
            <a:r>
              <a:rPr lang="en-US" sz="3600" dirty="0">
                <a:solidFill>
                  <a:srgbClr val="333B3B"/>
                </a:solidFill>
              </a:rPr>
              <a:t>Stakeholder Engagement</a:t>
            </a:r>
          </a:p>
        </p:txBody>
      </p:sp>
      <p:pic>
        <p:nvPicPr>
          <p:cNvPr id="11" name="Picture 10" descr="A close up of a sign&#10;&#10;Description automatically generated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983" y="5401225"/>
            <a:ext cx="1271016" cy="127101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1242" y="5308721"/>
            <a:ext cx="2103116" cy="136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180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ontent Placeholder 1"/>
          <p:cNvSpPr>
            <a:spLocks noGrp="1"/>
          </p:cNvSpPr>
          <p:nvPr>
            <p:ph idx="4294967295"/>
          </p:nvPr>
        </p:nvSpPr>
        <p:spPr>
          <a:xfrm>
            <a:off x="581661" y="3177321"/>
            <a:ext cx="6225540" cy="2829585"/>
          </a:xfrm>
        </p:spPr>
        <p:txBody>
          <a:bodyPr>
            <a:normAutofit fontScale="70000" lnSpcReduction="20000"/>
          </a:bodyPr>
          <a:lstStyle/>
          <a:p>
            <a:pPr lvl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6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From September 30, 2021 to </a:t>
            </a:r>
          </a:p>
          <a:p>
            <a:pPr lvl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6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September 29, 2022, the WCZSP trained</a:t>
            </a:r>
          </a:p>
          <a:p>
            <a:pPr lvl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3600" b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814</a:t>
            </a:r>
            <a:r>
              <a:rPr lang="en-US" altLang="en-US" sz="36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individuals from </a:t>
            </a:r>
            <a:r>
              <a:rPr lang="en-US" altLang="en-US" sz="36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25</a:t>
            </a:r>
            <a:r>
              <a:rPr lang="en-US" altLang="en-US" sz="36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organizations </a:t>
            </a:r>
          </a:p>
          <a:p>
            <a:pPr lvl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36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428</a:t>
            </a:r>
            <a:r>
              <a:rPr lang="en-US" altLang="en-US" sz="36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Staff trained at South County Health alone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07000"/>
              </a:lnSpc>
              <a:spcBef>
                <a:spcPts val="0"/>
              </a:spcBef>
            </a:pPr>
            <a:r>
              <a:rPr lang="en-US" sz="4800" dirty="0">
                <a:latin typeface="+mn-lt"/>
              </a:rPr>
              <a:t>	</a:t>
            </a:r>
            <a:endParaRPr lang="en-US" sz="4800" b="1" dirty="0">
              <a:latin typeface="+mn-lt"/>
            </a:endParaRPr>
          </a:p>
        </p:txBody>
      </p:sp>
      <p:sp>
        <p:nvSpPr>
          <p:cNvPr id="30724" name="TextBox 2"/>
          <p:cNvSpPr txBox="1">
            <a:spLocks noChangeArrowheads="1"/>
          </p:cNvSpPr>
          <p:nvPr/>
        </p:nvSpPr>
        <p:spPr bwMode="auto">
          <a:xfrm>
            <a:off x="888491" y="487493"/>
            <a:ext cx="6447029" cy="2431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767942">
              <a:defRPr/>
            </a:pPr>
            <a:r>
              <a:rPr lang="en-US" sz="8000" b="1" dirty="0">
                <a:solidFill>
                  <a:srgbClr val="333B3B"/>
                </a:solidFill>
              </a:rPr>
              <a:t>QPR Trainings</a:t>
            </a:r>
          </a:p>
          <a:p>
            <a:pPr defTabSz="767942">
              <a:defRPr/>
            </a:pPr>
            <a:r>
              <a:rPr lang="en-US" sz="3600" i="1" dirty="0">
                <a:solidFill>
                  <a:srgbClr val="333B3B"/>
                </a:solidFill>
              </a:rPr>
              <a:t>Question Persuade Refer Suicide Prevention Training</a:t>
            </a:r>
          </a:p>
        </p:txBody>
      </p:sp>
      <p:pic>
        <p:nvPicPr>
          <p:cNvPr id="11" name="Picture 10" descr="A close up of a sign&#10;&#10;Description automatically generated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983" y="5401225"/>
            <a:ext cx="1271016" cy="127101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1242" y="5308721"/>
            <a:ext cx="2103116" cy="1363520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163C460-68F8-4D62-BBBC-C7969C17F8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7702229"/>
              </p:ext>
            </p:extLst>
          </p:nvPr>
        </p:nvGraphicFramePr>
        <p:xfrm>
          <a:off x="6990080" y="345425"/>
          <a:ext cx="3820160" cy="4963296"/>
        </p:xfrm>
        <a:graphic>
          <a:graphicData uri="http://schemas.openxmlformats.org/drawingml/2006/table">
            <a:tbl>
              <a:tblPr firstRow="1" firstCol="1" bandRow="1"/>
              <a:tblGrid>
                <a:gridCol w="2546965">
                  <a:extLst>
                    <a:ext uri="{9D8B030D-6E8A-4147-A177-3AD203B41FA5}">
                      <a16:colId xmlns:a16="http://schemas.microsoft.com/office/drawing/2014/main" val="1828476753"/>
                    </a:ext>
                  </a:extLst>
                </a:gridCol>
                <a:gridCol w="1273195">
                  <a:extLst>
                    <a:ext uri="{9D8B030D-6E8A-4147-A177-3AD203B41FA5}">
                      <a16:colId xmlns:a16="http://schemas.microsoft.com/office/drawing/2014/main" val="4093381945"/>
                    </a:ext>
                  </a:extLst>
                </a:gridCol>
              </a:tblGrid>
              <a:tr h="19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FFFFFF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Host Organization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418A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18A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8A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FFFFFF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Number of Trainees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>
                      <a:noFill/>
                    </a:lnL>
                    <a:lnR w="12700" cap="flat" cmpd="sng" algn="ctr">
                      <a:solidFill>
                        <a:srgbClr val="418A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8A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8A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6571121"/>
                  </a:ext>
                </a:extLst>
              </a:tr>
              <a:tr h="19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Barrier Breakers Youth Initiative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8A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8A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231684"/>
                  </a:ext>
                </a:extLst>
              </a:tr>
              <a:tr h="19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Block Island - Community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5777226"/>
                  </a:ext>
                </a:extLst>
              </a:tr>
              <a:tr h="19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Block Island Library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4773208"/>
                  </a:ext>
                </a:extLst>
              </a:tr>
              <a:tr h="19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Charlestown Recreation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4010599"/>
                  </a:ext>
                </a:extLst>
              </a:tr>
              <a:tr h="19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Christ the King Church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293937"/>
                  </a:ext>
                </a:extLst>
              </a:tr>
              <a:tr h="19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Commercial Fisheries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7230114"/>
                  </a:ext>
                </a:extLst>
              </a:tr>
              <a:tr h="19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Davisville Community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3611973"/>
                  </a:ext>
                </a:extLst>
              </a:tr>
              <a:tr h="19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Lifespan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9740815"/>
                  </a:ext>
                </a:extLst>
              </a:tr>
              <a:tr h="19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Marigold Health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8962663"/>
                  </a:ext>
                </a:extLst>
              </a:tr>
              <a:tr h="19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Meadowbrook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7511325"/>
                  </a:ext>
                </a:extLst>
              </a:tr>
              <a:tr h="19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New England Institute of Technology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4726368"/>
                  </a:ext>
                </a:extLst>
              </a:tr>
              <a:tr h="19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North Kingstown Police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3600032"/>
                  </a:ext>
                </a:extLst>
              </a:tr>
              <a:tr h="19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Parent Support Network of Rhode Island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820954"/>
                  </a:ext>
                </a:extLst>
              </a:tr>
              <a:tr h="19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South County Hospital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428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7342484"/>
                  </a:ext>
                </a:extLst>
              </a:tr>
              <a:tr h="19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Southern RI Volunteers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2930123"/>
                  </a:ext>
                </a:extLst>
              </a:tr>
              <a:tr h="19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 Andrew's Church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4561472"/>
                  </a:ext>
                </a:extLst>
              </a:tr>
              <a:tr h="19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Thrive Behavioral Health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3937038"/>
                  </a:ext>
                </a:extLst>
              </a:tr>
              <a:tr h="19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Town of Charlestown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43910"/>
                  </a:ext>
                </a:extLst>
              </a:tr>
              <a:tr h="19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University of Rhode Island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810473"/>
                  </a:ext>
                </a:extLst>
              </a:tr>
              <a:tr h="19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Washington County - Community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8698851"/>
                  </a:ext>
                </a:extLst>
              </a:tr>
              <a:tr h="19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WellOne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730656"/>
                  </a:ext>
                </a:extLst>
              </a:tr>
              <a:tr h="19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Westerly Hospital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8049167"/>
                  </a:ext>
                </a:extLst>
              </a:tr>
              <a:tr h="19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Wood River Health Services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514615"/>
                  </a:ext>
                </a:extLst>
              </a:tr>
              <a:tr h="19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YMCA-Mystic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1282462"/>
                  </a:ext>
                </a:extLst>
              </a:tr>
              <a:tr h="19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Grand Total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814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18" marR="57018" marT="0" marB="0">
                    <a:lnL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B9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4339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6421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>
            <a:cxnSpLocks/>
          </p:cNvCxnSpPr>
          <p:nvPr/>
        </p:nvCxnSpPr>
        <p:spPr>
          <a:xfrm flipV="1">
            <a:off x="1374421" y="1320430"/>
            <a:ext cx="6770915" cy="1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2"/>
          <p:cNvSpPr txBox="1">
            <a:spLocks noChangeArrowheads="1"/>
          </p:cNvSpPr>
          <p:nvPr/>
        </p:nvSpPr>
        <p:spPr bwMode="auto">
          <a:xfrm>
            <a:off x="1317679" y="605726"/>
            <a:ext cx="73749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767942">
              <a:defRPr/>
            </a:pPr>
            <a:r>
              <a:rPr lang="en-US" sz="3600" b="1" dirty="0">
                <a:solidFill>
                  <a:srgbClr val="333B3B"/>
                </a:solidFill>
              </a:rPr>
              <a:t>What people are saying about QPR!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B1D97B-76AC-4D18-BCA2-A068D1A252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344" y="1388804"/>
            <a:ext cx="7739743" cy="4484913"/>
          </a:xfrm>
        </p:spPr>
        <p:txBody>
          <a:bodyPr>
            <a:normAutofit/>
          </a:bodyPr>
          <a:lstStyle/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Students rated QPR trainings very highly  	</a:t>
            </a:r>
            <a:br>
              <a:rPr lang="en-US" sz="3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98% (n=81) of evaluation respondents rated 	the training “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excellent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 or “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very good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 </a:t>
            </a:r>
            <a:b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3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response to the question, “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Would you recommend this training to others?</a:t>
            </a: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 </a:t>
            </a:r>
            <a:br>
              <a:rPr lang="en-US" sz="3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100% (n= 98) said “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yes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 </a:t>
            </a:r>
            <a:b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A162E9F-B143-4A5A-A869-ED9C611038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831918" y="1523590"/>
            <a:ext cx="2452963" cy="2452963"/>
          </a:xfrm>
          <a:prstGeom prst="rect">
            <a:avLst/>
          </a:prstGeom>
        </p:spPr>
      </p:pic>
      <p:pic>
        <p:nvPicPr>
          <p:cNvPr id="6" name="Picture 5" descr="A close up of a sign&#10;&#10;Description automatically generated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983" y="5401225"/>
            <a:ext cx="1271016" cy="127101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22" t="13688" r="5669" b="12018"/>
          <a:stretch/>
        </p:blipFill>
        <p:spPr>
          <a:xfrm>
            <a:off x="10058400" y="5665423"/>
            <a:ext cx="1846729" cy="1013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285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ontent Placeholder 1"/>
          <p:cNvSpPr>
            <a:spLocks noGrp="1"/>
          </p:cNvSpPr>
          <p:nvPr>
            <p:ph idx="4294967295"/>
          </p:nvPr>
        </p:nvSpPr>
        <p:spPr>
          <a:xfrm>
            <a:off x="770714" y="1133288"/>
            <a:ext cx="11253644" cy="5053024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Clr>
                <a:schemeClr val="accent1"/>
              </a:buClr>
              <a:buFont typeface="Century Gothic" panose="020B0502020202020204" pitchFamily="34" charset="0"/>
              <a:buChar char="►"/>
              <a:defRPr/>
            </a:pPr>
            <a:r>
              <a:rPr lang="en-US" sz="3300" b="1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More Than Sad: Suicide Prevention for Parents</a:t>
            </a:r>
          </a:p>
          <a:p>
            <a:pPr>
              <a:buClr>
                <a:schemeClr val="accent1"/>
              </a:buClr>
              <a:defRPr/>
            </a:pPr>
            <a:r>
              <a:rPr lang="en-US" sz="2600" b="1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Approximately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 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participants joined each session (live)</a:t>
            </a:r>
          </a:p>
          <a:p>
            <a:pPr>
              <a:buClr>
                <a:schemeClr val="accent1"/>
              </a:buClr>
              <a:defRPr/>
            </a:pPr>
            <a:endParaRPr lang="en-US" sz="1500" b="1" i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Clr>
                <a:schemeClr val="accent1"/>
              </a:buClr>
              <a:buFont typeface="Century Gothic" panose="020B0502020202020204" pitchFamily="34" charset="0"/>
              <a:buChar char="►"/>
              <a:defRPr/>
            </a:pPr>
            <a:r>
              <a:rPr lang="en-US" sz="3600" b="1" i="1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Micro-interventions to Support Those Escaping Emotional Pain: Addressing Overlapping Substance Use and Suicide Risk </a:t>
            </a:r>
            <a:endParaRPr lang="en-US" sz="3500" b="1" i="1" dirty="0">
              <a:solidFill>
                <a:schemeClr val="accent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chemeClr val="accent1"/>
              </a:buClr>
              <a:defRPr/>
            </a:pPr>
            <a:r>
              <a:rPr lang="en-US" sz="2600" b="1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111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Behavioral Health Clinicians (attended the live session)  </a:t>
            </a:r>
          </a:p>
          <a:p>
            <a:pPr>
              <a:buClr>
                <a:schemeClr val="accent1"/>
              </a:buClr>
              <a:defRPr/>
            </a:pP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48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Behavioral Health Clinicians (watched on-demand)</a:t>
            </a:r>
          </a:p>
          <a:p>
            <a:pPr marL="457200" indent="-457200">
              <a:buClr>
                <a:schemeClr val="accent1"/>
              </a:buClr>
              <a:buFont typeface="Century Gothic" panose="020B0502020202020204" pitchFamily="34" charset="0"/>
              <a:buChar char="►"/>
              <a:defRPr/>
            </a:pPr>
            <a:endParaRPr lang="en-US" sz="1500" b="1" i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Clr>
                <a:schemeClr val="accent1"/>
              </a:buClr>
              <a:buFont typeface="Century Gothic" panose="020B0502020202020204" pitchFamily="34" charset="0"/>
              <a:buChar char="►"/>
              <a:defRPr/>
            </a:pPr>
            <a:r>
              <a:rPr lang="en-US" sz="3500" b="1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Columbia Suicide Severity Rating Scale- Mini- Trainings</a:t>
            </a:r>
            <a:endParaRPr lang="en-US" sz="3500" i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chemeClr val="accent1"/>
              </a:buClr>
              <a:defRPr/>
            </a:pPr>
            <a:r>
              <a:rPr lang="en-US" sz="2600" b="1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6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77 </a:t>
            </a:r>
            <a:r>
              <a:rPr lang="en-US" sz="26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 care staff (Nurses and Doctors)</a:t>
            </a:r>
          </a:p>
          <a:p>
            <a:pPr>
              <a:buClr>
                <a:schemeClr val="accent1"/>
              </a:buClr>
              <a:defRPr/>
            </a:pPr>
            <a:endParaRPr lang="en-US" sz="15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Clr>
                <a:schemeClr val="accent1"/>
              </a:buClr>
              <a:buFont typeface="Century Gothic" panose="020B0502020202020204" pitchFamily="34" charset="0"/>
              <a:buChar char="►"/>
              <a:defRPr/>
            </a:pPr>
            <a:r>
              <a:rPr lang="en-US" sz="26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Online trainings provided to behavioral health staff: </a:t>
            </a:r>
            <a:r>
              <a:rPr lang="en-US" sz="2800" b="1" dirty="0">
                <a:latin typeface="Calibri Light" panose="020F0302020204030204" pitchFamily="34" charset="0"/>
                <a:ea typeface="Calibri" panose="020F0502020204030204" pitchFamily="34" charset="0"/>
              </a:rPr>
              <a:t>DBT Skills with Marsha </a:t>
            </a:r>
            <a:r>
              <a:rPr lang="en-US" sz="2800" b="1" dirty="0" err="1">
                <a:latin typeface="Calibri Light" panose="020F0302020204030204" pitchFamily="34" charset="0"/>
                <a:ea typeface="Calibri" panose="020F0502020204030204" pitchFamily="34" charset="0"/>
              </a:rPr>
              <a:t>Lineham</a:t>
            </a:r>
            <a:r>
              <a:rPr lang="en-US" sz="2800" dirty="0">
                <a:latin typeface="Calibri Light" panose="020F0302020204030204" pitchFamily="34" charset="0"/>
                <a:ea typeface="Calibri" panose="020F0502020204030204" pitchFamily="34" charset="0"/>
              </a:rPr>
              <a:t>, </a:t>
            </a:r>
            <a:r>
              <a:rPr lang="en-US" sz="2800" b="1" dirty="0">
                <a:latin typeface="Calibri Light" panose="020F0302020204030204" pitchFamily="34" charset="0"/>
                <a:ea typeface="Calibri" panose="020F0502020204030204" pitchFamily="34" charset="0"/>
              </a:rPr>
              <a:t>QPR Institute Pathfinder Training</a:t>
            </a:r>
            <a:r>
              <a:rPr lang="en-US" sz="2800" dirty="0">
                <a:latin typeface="Calibri Light" panose="020F0302020204030204" pitchFamily="34" charset="0"/>
                <a:ea typeface="Calibri" panose="020F0502020204030204" pitchFamily="34" charset="0"/>
              </a:rPr>
              <a:t>, and </a:t>
            </a:r>
            <a:r>
              <a:rPr lang="en-US" sz="2800" b="1" dirty="0">
                <a:latin typeface="Calibri Light" panose="020F0302020204030204" pitchFamily="34" charset="0"/>
                <a:ea typeface="Calibri" panose="020F0502020204030204" pitchFamily="34" charset="0"/>
              </a:rPr>
              <a:t>Wellness Recovery Action Planning</a:t>
            </a:r>
            <a:endParaRPr lang="en-US" sz="26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Clr>
                <a:schemeClr val="accent1"/>
              </a:buClr>
              <a:defRPr/>
            </a:pPr>
            <a:endParaRPr lang="en-US" sz="1600" i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Clr>
                <a:schemeClr val="accent1"/>
              </a:buClr>
              <a:defRPr/>
            </a:pPr>
            <a:r>
              <a:rPr lang="en-US" sz="2600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</a:p>
        </p:txBody>
      </p:sp>
      <p:sp>
        <p:nvSpPr>
          <p:cNvPr id="30724" name="TextBox 2"/>
          <p:cNvSpPr txBox="1">
            <a:spLocks noChangeArrowheads="1"/>
          </p:cNvSpPr>
          <p:nvPr/>
        </p:nvSpPr>
        <p:spPr bwMode="auto">
          <a:xfrm>
            <a:off x="770714" y="317716"/>
            <a:ext cx="1092054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767942">
              <a:defRPr/>
            </a:pPr>
            <a:r>
              <a:rPr lang="en-US" sz="4000" b="1" dirty="0">
                <a:solidFill>
                  <a:srgbClr val="333B3B"/>
                </a:solidFill>
              </a:rPr>
              <a:t>More Trainings to Develop Competent Workforce</a:t>
            </a: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 flipV="1">
            <a:off x="883708" y="936978"/>
            <a:ext cx="10506781" cy="88624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A close up of a sign&#10;&#10;Description automatically generated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983" y="5401225"/>
            <a:ext cx="1271016" cy="127101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1242" y="5308721"/>
            <a:ext cx="2103116" cy="136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848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ontent Placeholder 1"/>
          <p:cNvSpPr>
            <a:spLocks noGrp="1"/>
          </p:cNvSpPr>
          <p:nvPr>
            <p:ph idx="4294967295"/>
          </p:nvPr>
        </p:nvSpPr>
        <p:spPr>
          <a:xfrm>
            <a:off x="770715" y="1421593"/>
            <a:ext cx="10920542" cy="4160254"/>
          </a:xfrm>
        </p:spPr>
        <p:txBody>
          <a:bodyPr>
            <a:normAutofit fontScale="85000" lnSpcReduction="10000"/>
          </a:bodyPr>
          <a:lstStyle/>
          <a:p>
            <a:pPr lvl="0" defTabSz="914400">
              <a:lnSpc>
                <a:spcPct val="100000"/>
              </a:lnSpc>
              <a:spcBef>
                <a:spcPts val="0"/>
              </a:spcBef>
            </a:pPr>
            <a:r>
              <a:rPr lang="en-US" sz="4000" b="1" dirty="0">
                <a:solidFill>
                  <a:srgbClr val="0099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68,155</a:t>
            </a:r>
            <a:r>
              <a:rPr lang="en-US" sz="4000" dirty="0">
                <a:latin typeface="Calibri Light" panose="020F0302020204030204" pitchFamily="34" charset="0"/>
                <a:ea typeface="Calibri" panose="020F0502020204030204" pitchFamily="34" charset="0"/>
              </a:rPr>
              <a:t> </a:t>
            </a:r>
            <a:r>
              <a:rPr lang="en-US" sz="4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C-SSRS (Columbia-Suicide Severity Rating Scale and PHQ (Public Health Questionnaire) patient screens for depression and suicidality conducted by our partners:</a:t>
            </a:r>
          </a:p>
          <a:p>
            <a:pPr marL="2743200" indent="-225425" defTabSz="914400">
              <a:lnSpc>
                <a:spcPct val="100000"/>
              </a:lnSpc>
              <a:spcBef>
                <a:spcPts val="0"/>
              </a:spcBef>
              <a:buClr>
                <a:srgbClr val="009999"/>
              </a:buClr>
              <a:buFont typeface="Wingdings 3" panose="05040102010807070707" pitchFamily="18" charset="2"/>
              <a:buChar char=""/>
            </a:pPr>
            <a:r>
              <a:rPr lang="en-US" sz="35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South County Hospital</a:t>
            </a:r>
          </a:p>
          <a:p>
            <a:pPr marL="2743200" lvl="0" indent="-225425" defTabSz="914400">
              <a:lnSpc>
                <a:spcPct val="100000"/>
              </a:lnSpc>
              <a:spcBef>
                <a:spcPts val="0"/>
              </a:spcBef>
              <a:buClr>
                <a:srgbClr val="009999"/>
              </a:buClr>
              <a:buFont typeface="Wingdings 3" panose="05040102010807070707" pitchFamily="18" charset="2"/>
              <a:buChar char=""/>
            </a:pPr>
            <a:r>
              <a:rPr lang="en-US" sz="35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Westerly Hospital</a:t>
            </a:r>
          </a:p>
          <a:p>
            <a:pPr marL="2743200" lvl="0" indent="-225425" defTabSz="914400">
              <a:lnSpc>
                <a:spcPct val="100000"/>
              </a:lnSpc>
              <a:spcBef>
                <a:spcPts val="0"/>
              </a:spcBef>
              <a:buClr>
                <a:srgbClr val="009999"/>
              </a:buClr>
              <a:buFont typeface="Wingdings 3" panose="05040102010807070707" pitchFamily="18" charset="2"/>
              <a:buChar char=""/>
            </a:pPr>
            <a:r>
              <a:rPr lang="en-US" sz="35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Gateway Healthcare </a:t>
            </a:r>
          </a:p>
          <a:p>
            <a:pPr marL="2743200" lvl="0" indent="-225425" defTabSz="914400">
              <a:lnSpc>
                <a:spcPct val="100000"/>
              </a:lnSpc>
              <a:spcBef>
                <a:spcPts val="0"/>
              </a:spcBef>
              <a:buClr>
                <a:srgbClr val="009999"/>
              </a:buClr>
              <a:buFont typeface="Wingdings 3" panose="05040102010807070707" pitchFamily="18" charset="2"/>
              <a:buChar char=""/>
            </a:pPr>
            <a:r>
              <a:rPr lang="en-US" sz="35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Thundermist</a:t>
            </a:r>
            <a:r>
              <a:rPr lang="en-US" sz="35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Health Center </a:t>
            </a:r>
            <a:r>
              <a:rPr lang="en-US" sz="35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	</a:t>
            </a:r>
          </a:p>
          <a:p>
            <a:pPr marL="2743200" lvl="0" indent="-225425" defTabSz="914400">
              <a:lnSpc>
                <a:spcPct val="100000"/>
              </a:lnSpc>
              <a:spcBef>
                <a:spcPts val="0"/>
              </a:spcBef>
              <a:buClr>
                <a:srgbClr val="009999"/>
              </a:buClr>
              <a:buFont typeface="Wingdings 3" panose="05040102010807070707" pitchFamily="18" charset="2"/>
              <a:buChar char=""/>
            </a:pPr>
            <a:r>
              <a:rPr lang="en-US" sz="3500" dirty="0" err="1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WellOne</a:t>
            </a:r>
            <a:r>
              <a:rPr lang="en-US" sz="35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Primary Medical &amp; Dental Care </a:t>
            </a:r>
          </a:p>
          <a:p>
            <a:pPr marL="2743200" indent="-225425" defTabSz="914400">
              <a:lnSpc>
                <a:spcPct val="100000"/>
              </a:lnSpc>
              <a:spcBef>
                <a:spcPts val="0"/>
              </a:spcBef>
              <a:buClr>
                <a:srgbClr val="009999"/>
              </a:buClr>
              <a:buFont typeface="Wingdings 3" panose="05040102010807070707" pitchFamily="18" charset="2"/>
              <a:buChar char=""/>
            </a:pPr>
            <a:r>
              <a:rPr lang="en-US" sz="35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Wood River Health Services</a:t>
            </a:r>
          </a:p>
        </p:txBody>
      </p:sp>
      <p:sp>
        <p:nvSpPr>
          <p:cNvPr id="30724" name="TextBox 2"/>
          <p:cNvSpPr txBox="1">
            <a:spLocks noChangeArrowheads="1"/>
          </p:cNvSpPr>
          <p:nvPr/>
        </p:nvSpPr>
        <p:spPr bwMode="auto">
          <a:xfrm>
            <a:off x="770715" y="302290"/>
            <a:ext cx="1000397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767942">
              <a:defRPr/>
            </a:pPr>
            <a:r>
              <a:rPr lang="en-US" sz="4800" b="1" dirty="0">
                <a:solidFill>
                  <a:srgbClr val="333B3B"/>
                </a:solidFill>
              </a:rPr>
              <a:t>Universal Screenings Conducted</a:t>
            </a:r>
            <a:endParaRPr lang="en-US" sz="4400" b="1" dirty="0">
              <a:solidFill>
                <a:srgbClr val="333B3B"/>
              </a:solidFill>
            </a:endParaRP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>
            <a:off x="888491" y="1109022"/>
            <a:ext cx="10201981" cy="12976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A close up of a sign&#10;&#10;Description automatically generated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983" y="5401225"/>
            <a:ext cx="1271016" cy="127101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1242" y="5308721"/>
            <a:ext cx="2103116" cy="136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482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ontent Placeholder 1"/>
          <p:cNvSpPr>
            <a:spLocks noGrp="1"/>
          </p:cNvSpPr>
          <p:nvPr>
            <p:ph idx="4294967295"/>
          </p:nvPr>
        </p:nvSpPr>
        <p:spPr>
          <a:xfrm>
            <a:off x="770714" y="1240972"/>
            <a:ext cx="11093907" cy="4934050"/>
          </a:xfrm>
        </p:spPr>
        <p:txBody>
          <a:bodyPr>
            <a:normAutofit/>
          </a:bodyPr>
          <a:lstStyle/>
          <a:p>
            <a:pPr lvl="0" defTabSz="914400"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WCZSP Peer Recovery Specialist (PRS) supported</a:t>
            </a:r>
            <a:r>
              <a:rPr lang="en-US" sz="32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50 </a:t>
            </a:r>
            <a:r>
              <a:rPr lang="en-US" sz="3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individuals this FY</a:t>
            </a:r>
          </a:p>
          <a:p>
            <a:pPr lvl="0" defTabSz="914400">
              <a:lnSpc>
                <a:spcPct val="100000"/>
              </a:lnSpc>
              <a:spcBef>
                <a:spcPts val="0"/>
              </a:spcBef>
            </a:pPr>
            <a:endParaRPr lang="en-US" sz="1200" dirty="0">
              <a:solidFill>
                <a:prstClr val="black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lvl="0" defTabSz="914400"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PRS referrals received from South County Health, Wood River Health, Gateway, Block Island Medical Center, and Westerly Hospital</a:t>
            </a:r>
          </a:p>
          <a:p>
            <a:pPr lvl="0" defTabSz="914400">
              <a:lnSpc>
                <a:spcPct val="100000"/>
              </a:lnSpc>
              <a:spcBef>
                <a:spcPts val="0"/>
              </a:spcBef>
            </a:pPr>
            <a:endParaRPr lang="en-US" sz="1200" dirty="0">
              <a:solidFill>
                <a:prstClr val="black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lvl="0" defTabSz="914400">
              <a:lnSpc>
                <a:spcPct val="100000"/>
              </a:lnSpc>
              <a:spcBef>
                <a:spcPts val="0"/>
              </a:spcBef>
              <a:buClr>
                <a:srgbClr val="00B0F0"/>
              </a:buClr>
            </a:pPr>
            <a:r>
              <a:rPr lang="en-US" sz="3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PRS conducted these support groups (both in person &amp; virtually): </a:t>
            </a:r>
          </a:p>
          <a:p>
            <a:pPr marL="1027113" lvl="0" indent="-112713" defTabSz="914400">
              <a:lnSpc>
                <a:spcPct val="100000"/>
              </a:lnSpc>
              <a:spcBef>
                <a:spcPts val="0"/>
              </a:spcBef>
              <a:buClr>
                <a:srgbClr val="00B0F0"/>
              </a:buClr>
              <a:buFont typeface="Century Gothic" panose="020B0502020202020204" pitchFamily="34" charset="0"/>
              <a:buChar char="►"/>
            </a:pPr>
            <a:r>
              <a:rPr lang="en-US" sz="3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Wellness Recovery Action Plan (WRAP) Group </a:t>
            </a:r>
          </a:p>
          <a:p>
            <a:pPr marL="1027113" lvl="0" indent="-112713" defTabSz="914400">
              <a:lnSpc>
                <a:spcPct val="100000"/>
              </a:lnSpc>
              <a:spcBef>
                <a:spcPts val="0"/>
              </a:spcBef>
              <a:buClr>
                <a:srgbClr val="00B0F0"/>
              </a:buClr>
              <a:buFont typeface="Century Gothic" panose="020B0502020202020204" pitchFamily="34" charset="0"/>
              <a:buChar char="►"/>
            </a:pPr>
            <a:r>
              <a:rPr lang="en-US" sz="3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Survivors of Suicide Attempt (SOSA) Group</a:t>
            </a:r>
          </a:p>
          <a:p>
            <a:pPr>
              <a:defRPr/>
            </a:pPr>
            <a:endParaRPr lang="en-US" sz="4800" dirty="0">
              <a:latin typeface="Arial" pitchFamily="34" charset="0"/>
            </a:endParaRPr>
          </a:p>
        </p:txBody>
      </p:sp>
      <p:sp>
        <p:nvSpPr>
          <p:cNvPr id="30724" name="TextBox 2"/>
          <p:cNvSpPr txBox="1">
            <a:spLocks noChangeArrowheads="1"/>
          </p:cNvSpPr>
          <p:nvPr/>
        </p:nvSpPr>
        <p:spPr bwMode="auto">
          <a:xfrm>
            <a:off x="770715" y="267047"/>
            <a:ext cx="1109390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767942">
              <a:defRPr/>
            </a:pPr>
            <a:r>
              <a:rPr lang="en-US" sz="4400" b="1" dirty="0">
                <a:solidFill>
                  <a:srgbClr val="333B3B"/>
                </a:solidFill>
              </a:rPr>
              <a:t>Bridging Transitions:  Peer Recovery Specialist</a:t>
            </a: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>
            <a:off x="888491" y="1036488"/>
            <a:ext cx="10592309" cy="209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A close up of a sign&#10;&#10;Description automatically generated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983" y="5401225"/>
            <a:ext cx="1271016" cy="127101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1242" y="5308721"/>
            <a:ext cx="2103116" cy="136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462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ontent Placeholder 1"/>
          <p:cNvSpPr>
            <a:spLocks noGrp="1"/>
          </p:cNvSpPr>
          <p:nvPr>
            <p:ph idx="4294967295"/>
          </p:nvPr>
        </p:nvSpPr>
        <p:spPr>
          <a:xfrm>
            <a:off x="770715" y="1523194"/>
            <a:ext cx="10920542" cy="4160254"/>
          </a:xfrm>
        </p:spPr>
        <p:txBody>
          <a:bodyPr>
            <a:normAutofit/>
          </a:bodyPr>
          <a:lstStyle/>
          <a:p>
            <a:pPr lvl="0" defTabSz="914400">
              <a:lnSpc>
                <a:spcPct val="100000"/>
              </a:lnSpc>
              <a:spcBef>
                <a:spcPts val="0"/>
              </a:spcBef>
            </a:pPr>
            <a:r>
              <a:rPr lang="en-US" sz="36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Through an ongoing relationship with the Rhode Island Department of Health, we obtain quarterly updates suicide and suicide attempt surveillance data to help guide our efforts</a:t>
            </a:r>
          </a:p>
          <a:p>
            <a:pPr>
              <a:defRPr/>
            </a:pPr>
            <a:endParaRPr lang="en-US" sz="4800" dirty="0">
              <a:latin typeface="Arial" pitchFamily="34" charset="0"/>
            </a:endParaRPr>
          </a:p>
        </p:txBody>
      </p:sp>
      <p:sp>
        <p:nvSpPr>
          <p:cNvPr id="30724" name="TextBox 2"/>
          <p:cNvSpPr txBox="1">
            <a:spLocks noChangeArrowheads="1"/>
          </p:cNvSpPr>
          <p:nvPr/>
        </p:nvSpPr>
        <p:spPr bwMode="auto">
          <a:xfrm>
            <a:off x="770715" y="267045"/>
            <a:ext cx="1000397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767942">
              <a:defRPr/>
            </a:pPr>
            <a:r>
              <a:rPr lang="en-US" sz="4400" b="1" dirty="0">
                <a:solidFill>
                  <a:srgbClr val="333B3B"/>
                </a:solidFill>
              </a:rPr>
              <a:t>Data Collection</a:t>
            </a: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>
            <a:off x="888491" y="1036487"/>
            <a:ext cx="8081338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A close up of a sign&#10;&#10;Description automatically generated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983" y="5401225"/>
            <a:ext cx="1271016" cy="127101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1242" y="5308721"/>
            <a:ext cx="2103116" cy="136352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6FA7A14-A13E-4096-BA87-14A3E54871F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4037337" y="3879971"/>
            <a:ext cx="38100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104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ontent Placeholder 1"/>
          <p:cNvSpPr>
            <a:spLocks noGrp="1"/>
          </p:cNvSpPr>
          <p:nvPr>
            <p:ph idx="4294967295"/>
          </p:nvPr>
        </p:nvSpPr>
        <p:spPr>
          <a:xfrm>
            <a:off x="541308" y="1267866"/>
            <a:ext cx="10920542" cy="5198247"/>
          </a:xfrm>
        </p:spPr>
        <p:txBody>
          <a:bodyPr>
            <a:normAutofit fontScale="55000" lnSpcReduction="20000"/>
          </a:bodyPr>
          <a:lstStyle/>
          <a:p>
            <a:pPr marL="342900" indent="-342900">
              <a:lnSpc>
                <a:spcPct val="120000"/>
              </a:lnSpc>
              <a:buClr>
                <a:schemeClr val="accent1">
                  <a:lumMod val="50000"/>
                </a:schemeClr>
              </a:buClr>
              <a:buFont typeface="Century Gothic" panose="020B0502020202020204" pitchFamily="34" charset="0"/>
              <a:buChar char="►"/>
              <a:defRPr/>
            </a:pPr>
            <a:r>
              <a:rPr lang="en-US" sz="45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Since the WCZSP launch Man Therapy campaign more than </a:t>
            </a:r>
            <a:r>
              <a:rPr lang="en-US" sz="45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1,408</a:t>
            </a:r>
            <a:r>
              <a:rPr lang="en-US" sz="45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5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1,505 </a:t>
            </a:r>
            <a:r>
              <a:rPr lang="en-US" sz="45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unique users from Washington County visited the Man Therapy website </a:t>
            </a:r>
            <a:r>
              <a:rPr lang="en-US" sz="4000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(from 10/1/2021 – 9/29/2022)</a:t>
            </a:r>
          </a:p>
          <a:p>
            <a:pPr marL="342900" indent="-342900">
              <a:buClr>
                <a:schemeClr val="accent1">
                  <a:lumMod val="50000"/>
                </a:schemeClr>
              </a:buClr>
              <a:buFont typeface="Century Gothic" panose="020B0502020202020204" pitchFamily="34" charset="0"/>
              <a:buChar char="►"/>
              <a:defRPr/>
            </a:pPr>
            <a:endParaRPr lang="en-US" sz="17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Clr>
                <a:schemeClr val="accent1">
                  <a:lumMod val="50000"/>
                </a:schemeClr>
              </a:buClr>
              <a:buFont typeface="Century Gothic" panose="020B0502020202020204" pitchFamily="34" charset="0"/>
              <a:buChar char="►"/>
              <a:defRPr/>
            </a:pPr>
            <a:r>
              <a:rPr lang="en-US" sz="45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Users spent an average of </a:t>
            </a:r>
            <a:r>
              <a:rPr lang="en-US" sz="45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1:25 </a:t>
            </a:r>
            <a:r>
              <a:rPr lang="en-US" sz="45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seconds </a:t>
            </a:r>
            <a:r>
              <a:rPr lang="en-US" sz="45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 the Man Therapy website</a:t>
            </a:r>
          </a:p>
          <a:p>
            <a:pPr marL="342900" indent="-342900">
              <a:buClr>
                <a:schemeClr val="accent1">
                  <a:lumMod val="50000"/>
                </a:schemeClr>
              </a:buClr>
              <a:buFont typeface="Century Gothic" panose="020B0502020202020204" pitchFamily="34" charset="0"/>
              <a:buChar char="►"/>
              <a:defRPr/>
            </a:pPr>
            <a:endParaRPr lang="en-US" sz="17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Clr>
                <a:schemeClr val="accent1">
                  <a:lumMod val="50000"/>
                </a:schemeClr>
              </a:buClr>
              <a:buFont typeface="Century Gothic" panose="020B0502020202020204" pitchFamily="34" charset="0"/>
              <a:buChar char="►"/>
              <a:defRPr/>
            </a:pPr>
            <a:r>
              <a:rPr lang="en-US" sz="45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254</a:t>
            </a:r>
            <a:r>
              <a:rPr lang="en-US" sz="45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5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(7%) users completed the 20-point Head Inspection </a:t>
            </a:r>
          </a:p>
          <a:p>
            <a:pPr marL="342900" indent="-342900">
              <a:buClr>
                <a:schemeClr val="accent1">
                  <a:lumMod val="50000"/>
                </a:schemeClr>
              </a:buClr>
              <a:buFont typeface="Century Gothic" panose="020B0502020202020204" pitchFamily="34" charset="0"/>
              <a:buChar char="►"/>
              <a:defRPr/>
            </a:pPr>
            <a:endParaRPr lang="en-US" sz="17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Clr>
                <a:schemeClr val="accent1">
                  <a:lumMod val="50000"/>
                </a:schemeClr>
              </a:buClr>
              <a:buFont typeface="Century Gothic" panose="020B0502020202020204" pitchFamily="34" charset="0"/>
              <a:buChar char="►"/>
              <a:defRPr/>
            </a:pPr>
            <a:r>
              <a:rPr lang="en-US" sz="45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Topics explored by users included </a:t>
            </a:r>
            <a:r>
              <a:rPr lang="en-US" sz="45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depression &amp; suicide </a:t>
            </a:r>
          </a:p>
          <a:p>
            <a:pPr lvl="1">
              <a:buClr>
                <a:schemeClr val="accent1">
                  <a:lumMod val="50000"/>
                </a:schemeClr>
              </a:buClr>
              <a:defRPr/>
            </a:pPr>
            <a:r>
              <a:rPr lang="en-US" sz="4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(79), </a:t>
            </a:r>
            <a:r>
              <a:rPr lang="en-US" sz="44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anxiety</a:t>
            </a:r>
            <a:r>
              <a:rPr lang="en-US" sz="4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(70), </a:t>
            </a:r>
            <a:r>
              <a:rPr lang="en-US" sz="4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relationships </a:t>
            </a:r>
            <a:r>
              <a:rPr lang="en-US" sz="45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&amp; sex </a:t>
            </a:r>
            <a:r>
              <a:rPr lang="en-US" sz="45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(53), </a:t>
            </a:r>
            <a:r>
              <a:rPr lang="en-US" sz="45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anger</a:t>
            </a:r>
            <a:r>
              <a:rPr lang="en-US" sz="45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(42) and </a:t>
            </a:r>
          </a:p>
          <a:p>
            <a:pPr lvl="1">
              <a:buClr>
                <a:schemeClr val="accent1">
                  <a:lumMod val="50000"/>
                </a:schemeClr>
              </a:buClr>
              <a:defRPr/>
            </a:pPr>
            <a:r>
              <a:rPr lang="en-US" sz="45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sleep</a:t>
            </a:r>
            <a:r>
              <a:rPr lang="en-US" sz="45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(35)</a:t>
            </a:r>
          </a:p>
          <a:p>
            <a:pPr marL="342900" indent="-342900">
              <a:buClr>
                <a:schemeClr val="accent1">
                  <a:lumMod val="50000"/>
                </a:schemeClr>
              </a:buClr>
              <a:buFont typeface="Century Gothic" panose="020B0502020202020204" pitchFamily="34" charset="0"/>
              <a:buChar char="►"/>
              <a:defRPr/>
            </a:pPr>
            <a:endParaRPr lang="en-US" sz="17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Clr>
                <a:schemeClr val="accent1">
                  <a:lumMod val="50000"/>
                </a:schemeClr>
              </a:buClr>
              <a:buFont typeface="Century Gothic" panose="020B0502020202020204" pitchFamily="34" charset="0"/>
              <a:buChar char="►"/>
              <a:defRPr/>
            </a:pPr>
            <a:r>
              <a:rPr lang="en-US" sz="45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en-US" sz="45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website visitors clicked the              </a:t>
            </a:r>
            <a:r>
              <a:rPr lang="en-US" sz="45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 phone</a:t>
            </a:r>
            <a:r>
              <a:rPr lang="en-US" sz="45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</a:p>
          <a:p>
            <a:pPr marL="342900" indent="-342900">
              <a:buClr>
                <a:schemeClr val="accent1">
                  <a:lumMod val="50000"/>
                </a:schemeClr>
              </a:buClr>
              <a:defRPr/>
            </a:pPr>
            <a:r>
              <a:rPr lang="en-US" sz="45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which provides users with the National Suicide </a:t>
            </a:r>
          </a:p>
          <a:p>
            <a:pPr marL="342900" indent="-342900">
              <a:buClr>
                <a:schemeClr val="accent1">
                  <a:lumMod val="50000"/>
                </a:schemeClr>
              </a:buClr>
              <a:defRPr/>
            </a:pPr>
            <a:r>
              <a:rPr lang="en-US" sz="45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Prevention Lifeline phone number &amp; chat feature</a:t>
            </a:r>
            <a:endParaRPr lang="en-US" sz="45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en-US" sz="4800" dirty="0">
              <a:latin typeface="Arial" pitchFamily="34" charset="0"/>
            </a:endParaRPr>
          </a:p>
        </p:txBody>
      </p:sp>
      <p:sp>
        <p:nvSpPr>
          <p:cNvPr id="30724" name="TextBox 2"/>
          <p:cNvSpPr txBox="1">
            <a:spLocks noChangeArrowheads="1"/>
          </p:cNvSpPr>
          <p:nvPr/>
        </p:nvSpPr>
        <p:spPr bwMode="auto">
          <a:xfrm>
            <a:off x="770715" y="221953"/>
            <a:ext cx="10461729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767942">
              <a:defRPr/>
            </a:pPr>
            <a:r>
              <a:rPr lang="en-US" sz="4400" b="1" dirty="0">
                <a:solidFill>
                  <a:srgbClr val="333B3B"/>
                </a:solidFill>
              </a:rPr>
              <a:t>Man Therapy Online Engagement</a:t>
            </a: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>
            <a:off x="883708" y="1025602"/>
            <a:ext cx="2969835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AutoShape 4" descr="Transparent Red Phone Icon Png - Telephone Icon Png Red, Png Download -  kind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Transparent Red Phone Icon Png - Telephone Icon Png Red, Png Download -  kindpng"/>
          <p:cNvSpPr>
            <a:spLocks noChangeAspect="1" noChangeArrowheads="1"/>
          </p:cNvSpPr>
          <p:nvPr/>
        </p:nvSpPr>
        <p:spPr bwMode="auto">
          <a:xfrm>
            <a:off x="307975" y="3483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0707" y="4791956"/>
            <a:ext cx="746724" cy="578109"/>
          </a:xfrm>
          <a:prstGeom prst="rect">
            <a:avLst/>
          </a:prstGeom>
        </p:spPr>
      </p:pic>
      <p:pic>
        <p:nvPicPr>
          <p:cNvPr id="11" name="Content Placeholder 2">
            <a:extLst>
              <a:ext uri="{FF2B5EF4-FFF2-40B4-BE49-F238E27FC236}">
                <a16:creationId xmlns:a16="http://schemas.microsoft.com/office/drawing/2014/main" id="{A6797536-0336-4EA0-9347-3B6E79CB57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3031014"/>
            <a:ext cx="3271996" cy="3271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76015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Custom 4">
      <a:dk1>
        <a:srgbClr val="737572"/>
      </a:dk1>
      <a:lt1>
        <a:srgbClr val="FFFFFF"/>
      </a:lt1>
      <a:dk2>
        <a:srgbClr val="333B3B"/>
      </a:dk2>
      <a:lt2>
        <a:srgbClr val="FAFCFF"/>
      </a:lt2>
      <a:accent1>
        <a:srgbClr val="E2BB19"/>
      </a:accent1>
      <a:accent2>
        <a:srgbClr val="EFD562"/>
      </a:accent2>
      <a:accent3>
        <a:srgbClr val="AA8C14"/>
      </a:accent3>
      <a:accent4>
        <a:srgbClr val="868789"/>
      </a:accent4>
      <a:accent5>
        <a:srgbClr val="B1B2B4"/>
      </a:accent5>
      <a:accent6>
        <a:srgbClr val="333C3C"/>
      </a:accent6>
      <a:hlink>
        <a:srgbClr val="216BA9"/>
      </a:hlink>
      <a:folHlink>
        <a:srgbClr val="1FB18A"/>
      </a:folHlink>
    </a:clrScheme>
    <a:fontScheme name="Custom 1">
      <a:majorFont>
        <a:latin typeface="Lato"/>
        <a:ea typeface=""/>
        <a:cs typeface=""/>
      </a:majorFont>
      <a:minorFont>
        <a:latin typeface="La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63AAAEE873FAF43941B04C0C4FFCEC8" ma:contentTypeVersion="18" ma:contentTypeDescription="Create a new document." ma:contentTypeScope="" ma:versionID="298a47e39a48c0f13a402448def4993b">
  <xsd:schema xmlns:xsd="http://www.w3.org/2001/XMLSchema" xmlns:xs="http://www.w3.org/2001/XMLSchema" xmlns:p="http://schemas.microsoft.com/office/2006/metadata/properties" xmlns:ns1="http://schemas.microsoft.com/sharepoint/v3" xmlns:ns2="fbb201dd-f73c-4cd5-bdbe-057fac83f814" xmlns:ns3="32aeef9a-5668-4e92-8406-04f2f2ad09f9" targetNamespace="http://schemas.microsoft.com/office/2006/metadata/properties" ma:root="true" ma:fieldsID="19f282210badf7ca94a672b00863c1ec" ns1:_="" ns2:_="" ns3:_="">
    <xsd:import namespace="http://schemas.microsoft.com/sharepoint/v3"/>
    <xsd:import namespace="fbb201dd-f73c-4cd5-bdbe-057fac83f814"/>
    <xsd:import namespace="32aeef9a-5668-4e92-8406-04f2f2ad09f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b201dd-f73c-4cd5-bdbe-057fac83f8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9d37ae30-1c3a-40e1-94c5-05ea5a1665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aeef9a-5668-4e92-8406-04f2f2ad09f9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28b23681-3e51-4378-9084-2beeffc4130a}" ma:internalName="TaxCatchAll" ma:showField="CatchAllData" ma:web="32aeef9a-5668-4e92-8406-04f2f2ad09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TaxCatchAll xmlns="32aeef9a-5668-4e92-8406-04f2f2ad09f9" xsi:nil="true"/>
    <lcf76f155ced4ddcb4097134ff3c332f xmlns="fbb201dd-f73c-4cd5-bdbe-057fac83f81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21B3EAC-4E39-4E74-B78C-CD99A0E06D1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46160C-B715-470D-825D-928E4D43DC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bb201dd-f73c-4cd5-bdbe-057fac83f814"/>
    <ds:schemaRef ds:uri="32aeef9a-5668-4e92-8406-04f2f2ad09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8699CE6-7172-46B8-BDB1-2030C80A6A5A}">
  <ds:schemaRefs>
    <ds:schemaRef ds:uri="http://schemas.microsoft.com/office/2006/documentManagement/types"/>
    <ds:schemaRef ds:uri="http://purl.org/dc/terms/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32aeef9a-5668-4e92-8406-04f2f2ad09f9"/>
    <ds:schemaRef ds:uri="fbb201dd-f73c-4cd5-bdbe-057fac83f814"/>
    <ds:schemaRef ds:uri="http://schemas.microsoft.com/sharepoint/v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6322</TotalTime>
  <Words>637</Words>
  <Application>Microsoft Office PowerPoint</Application>
  <PresentationFormat>Widescreen</PresentationFormat>
  <Paragraphs>135</Paragraphs>
  <Slides>10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Lato Light</vt:lpstr>
      <vt:lpstr>Montserrat</vt:lpstr>
      <vt:lpstr>Montserrat Hairline</vt:lpstr>
      <vt:lpstr>Montserrat Light</vt:lpstr>
      <vt:lpstr>Times New Roman</vt:lpstr>
      <vt:lpstr>Wingdings 3</vt:lpstr>
      <vt:lpstr>Default Theme</vt:lpstr>
      <vt:lpstr>PowerPoint Presentation</vt:lpstr>
      <vt:lpstr>PowerPoint Presentation</vt:lpstr>
      <vt:lpstr>PowerPoint Presentation</vt:lpstr>
      <vt:lpstr>Students rated QPR trainings very highly     98% (n=81) of evaluation respondents rated  the training “excellent” or “very good”   In response to the question, “Would you recommend this training to others?”   100% (n= 98) said “yes”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Nahid Ahmed</dc:creator>
  <cp:lastModifiedBy>Danielle Stewart</cp:lastModifiedBy>
  <cp:revision>155</cp:revision>
  <dcterms:created xsi:type="dcterms:W3CDTF">2020-04-05T14:42:19Z</dcterms:created>
  <dcterms:modified xsi:type="dcterms:W3CDTF">2023-01-19T20:27:42Z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0x010100A63AAAEE873FAF43941B04C0C4FFCEC8</vt:lpwstr>
  </property>
  <property fmtid="{D5CDD505-2E9C-101B-9397-08002B2CF9AE}" pid="3" name="MediaServiceImageTags">
    <vt:lpwstr/>
  </property>
</Properties>
</file>